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57" r:id="rId5"/>
    <p:sldId id="258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C5E5F-4E8D-4958-9086-64112A40F06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3144F-5749-4F0B-B50E-36E8BDB6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5C39-C076-8009-5E3A-3CC3FBE35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D89ED-1D36-1D8A-85B1-4D0DCB571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612C2-DE43-D24D-8BFD-A5FED2740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9CD9-D8E1-4375-98A9-6467FD7395B9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7A8A6-A761-00F1-D262-71AF9BB6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F607C-63CD-5874-7FDF-55B4A750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8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CC099-D6F4-EF0D-ED56-BE1E202DB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56F58-6A40-7789-22FC-10084EFFD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82373-D3FF-B467-E1D9-8D47EB30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F1BB-1044-4A1E-B39C-9868CFA0C66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6AA0B-6168-E261-C5CB-81004136C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F8FC-7CB0-1A14-47FC-0059FD73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2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040379-F005-F6EE-E83E-A0F03E253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DB22C-484F-B55B-A2FF-33886DB50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46AB4-F151-1D28-1FA1-DC571D29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8391-83D9-4BE8-8F19-560A0D6B9481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93462-F232-DC4B-59C7-2B6485D02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338A4-1C81-8726-7AE3-4FCB788D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6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72FA2-6A2B-70AE-6A98-AE5B161B4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4A2BA-26AB-F864-CBEA-F20C53969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8C9D8-86BF-0035-0D81-D2E0938CE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8AA6-6ED8-4E0B-9F4F-DBE293F7A69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53A20-43EB-5BC2-3A3E-6EC189922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D40DA-D238-0EF3-D775-F40580C2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2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59E92-C0CA-3BAA-9616-DE8390762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72F13-CCF3-860C-4A84-4D0D639E9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19423-1955-9C7A-4F42-A68DB15FB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66BD-3108-4A6B-BB60-A33D5122DF6C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1FFB9-21DF-B67C-9B65-CA47967FC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5B4A3-4CE6-A3B6-0A92-0F74CFAAA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4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BEB68-9BC5-A906-04D0-BEF9C028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56DF7-63E4-9DD3-867C-CD88650BE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28EE76-F896-D5C9-744F-173525E1D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6E328-EEE2-BA68-27A4-9FCE5DA9A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B81B-464C-4990-B070-3840ED997BB4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79E090-5AA5-644B-129F-9B6AFA153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662D2-5C29-BFD7-09C2-0613C6252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6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26A4-8770-9DBC-8702-5030D1418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89C76-5B60-B53A-2627-527952A9E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04366-741C-9215-E80D-689369D05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074A04-E2BF-4D7C-0A04-539B1C8CB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3BC705-4493-E953-F359-2AF45F067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89EC0-784A-2BBA-9261-F6C4D717C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8E3F-0813-4A55-B4B9-28CEC11BE4CC}" type="datetime1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194E65-6D82-F362-FD0E-C4027ADB3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E0C1E0-7EF3-5694-10FE-707B7CD5E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2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6062-ED88-C224-4EA9-BC60FDEC2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764249-7CCF-7DFE-ED89-798BFE7A6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311A-1DAA-4B6F-8022-1E9D6B946C10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7A3FCD-4D56-D3CD-88A5-3B37E864A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BF9D3-A051-5963-EF90-29331FE5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4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7B8E27-CB02-BFD5-7155-E8C17BA74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152B-D9BC-4E5C-A306-120365A0B6D9}" type="datetime1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C46A2E-B655-8625-1C5F-145AF167E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39710-F877-3277-630E-2C7F3CC4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8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A6797-EABC-9CA5-A435-0CCA76BE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89961-A93C-3065-360D-8D42E188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49A07-C9A8-54FA-0C41-7909D9344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F2CAB-4AF5-9409-9893-3FF744591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FD2A-EF3A-4EEB-8A6E-1DD4E2A47E5E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337DD-AEAF-AC65-E42B-2FD6CF04A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322FB-04D8-4A68-62C8-AB74C5F71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4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2A251-D05A-A972-6046-DBFF4272B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86D0B4-8A45-F84F-96DA-F335E02856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443A8-D351-580C-BAD5-A44802636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F47D5-67A5-5CAC-8004-80158A14C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C1B8-C22F-43F1-800A-FEFE39395280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4BC0C-2A28-3FC5-B612-00F7B8C9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4B375-2BC4-9B0B-0DD8-DDC68C8BF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0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CE23D0-E741-CFE4-5360-D5B58AEC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F2697-D76F-B90D-DB60-FEC00BC64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51584-B824-35D9-30AA-713C0CBBE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15BD9-0BFC-4036-B034-39EA1E126B8C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82FFC-FB8F-B427-F1AC-3973071C5F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0213C-C0B3-1A1C-6918-2FF8B2724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CC521-BF05-4914-B6CC-7940E1A4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2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7705A-1B15-9B16-ABE5-7C42B9B2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9339"/>
            <a:ext cx="9144000" cy="2387600"/>
          </a:xfrm>
        </p:spPr>
        <p:txBody>
          <a:bodyPr/>
          <a:lstStyle/>
          <a:p>
            <a:r>
              <a:rPr lang="ar-EG" dirty="0"/>
              <a:t>الأجور والخدمات والإفقار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97E822-E175-E237-ADDF-F8D83BC1C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pPr rtl="1"/>
            <a:endParaRPr lang="ar-EG" dirty="0"/>
          </a:p>
          <a:p>
            <a:pPr rtl="1"/>
            <a:r>
              <a:rPr lang="ar-EG" sz="2800" b="1" dirty="0"/>
              <a:t>دكتور محمد حسن خليل</a:t>
            </a:r>
          </a:p>
          <a:p>
            <a:pPr rtl="1"/>
            <a:r>
              <a:rPr lang="ar-EG" sz="2800" b="1" dirty="0"/>
              <a:t>الحزب الاشتراكي المصري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13397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14DC3-4DF8-CFD0-84B8-4DBFB8006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b="1" dirty="0"/>
              <a:t>الصناديق الخاصة وأنواعها وتطورها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03405-46DB-21CC-0789-85CAC00B2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02696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2400" dirty="0"/>
              <a:t>ظهرت قانونيا بدءا من </a:t>
            </a:r>
            <a:r>
              <a:rPr lang="ar-EG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قانون الجامعات 49 لسنة 1972، ثم قانون الموازنة العامة للدولة رقم 53 لسنة 1973، ثم قانون المحليات رقم 47 لسنة 1978، المعدل بالقانون 43 لسنة 1979</a:t>
            </a:r>
          </a:p>
          <a:p>
            <a:pPr marL="0" indent="0" algn="r">
              <a:buNone/>
            </a:pPr>
            <a:r>
              <a:rPr lang="ar-EG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الغرض منه هو في حال حصول أي جهة على تمويل بمعرفتها يحق لها أن تسيطر على إنفاقه دون دخوله في ميزانيتها أو الموازنة العامة للدولة</a:t>
            </a:r>
          </a:p>
          <a:p>
            <a:pPr marL="0" indent="0" algn="r">
              <a:buNone/>
            </a:pPr>
            <a:r>
              <a:rPr lang="ar-EG" sz="2400" kern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حل مشاكل من ناحية، ولكن فرض خصخصة من نوع معين</a:t>
            </a:r>
          </a:p>
          <a:p>
            <a:pPr marL="0" indent="0" algn="r">
              <a:buNone/>
            </a:pPr>
            <a:r>
              <a:rPr lang="ar-EG" sz="2400" kern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الفساد، ربما بدءا من لجنة السياسات عام 2002، تحويل نصيب الإدارة من %الفائض إلى %من الإيراد كله</a:t>
            </a:r>
          </a:p>
          <a:p>
            <a:pPr marL="0" indent="0" algn="r">
              <a:buNone/>
            </a:pPr>
            <a:r>
              <a:rPr lang="ar-EG" sz="2400" kern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أمثلة: الوحدات ذات الطابع الخاص في الجامعات، وصلت إلى اعتبار مخالفات المرور تذهب لصندوق الداخلية!</a:t>
            </a:r>
          </a:p>
          <a:p>
            <a:pPr marL="0" indent="0" algn="r">
              <a:buNone/>
            </a:pPr>
            <a:r>
              <a:rPr lang="ar-EG" sz="2400" kern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الحل: وحدة الموازنة وإدخال الصناديق كحساب خاص في الموازنة، الشفافية في إعلان الميزانيات واللوائح </a:t>
            </a:r>
          </a:p>
          <a:p>
            <a:pPr marL="0" indent="0" algn="r">
              <a:buNone/>
            </a:pPr>
            <a:r>
              <a:rPr lang="ar-EG" sz="2400" kern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صناديق الزمالة لا تدخل ضمن الصناديق ذات الطابع الخاص</a:t>
            </a:r>
          </a:p>
          <a:p>
            <a:pPr marL="0" indent="0" algn="r">
              <a:buNone/>
            </a:pPr>
            <a:r>
              <a:rPr lang="ar-EG" sz="2400" kern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الصناديق المنشأة في المحافظات، وفي الوزارات بقرارات تنفيذية إدارية وليس بقوانين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C319A-7E74-402E-1A91-2592E065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9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540F-BF5D-20A2-9650-E43D787F4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b="1" dirty="0"/>
              <a:t> تقليل الأجور والخدمات، لمصلحة من؟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FEF02-4BE6-368A-48EE-C2381D8A0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dirty="0"/>
              <a:t>توصية كل برامج "الإصلاح الاقتصادي" لصندوق النقد الدولي توصي بهذا الاحتواء</a:t>
            </a:r>
          </a:p>
          <a:p>
            <a:pPr marL="0" indent="0" algn="r">
              <a:buNone/>
            </a:pPr>
            <a:r>
              <a:rPr lang="ar-EG" dirty="0"/>
              <a:t>هل مصر دولة فقيرة؟ أم "لا أظن غنى هذا إلا من فقر ذاك"؟!</a:t>
            </a:r>
          </a:p>
          <a:p>
            <a:pPr marL="0" indent="0" algn="r">
              <a:buNone/>
            </a:pPr>
            <a:r>
              <a:rPr lang="ar-EG" dirty="0"/>
              <a:t>شريكان لا يختلفان: مصلحة الصندوق تقليل الإنفاق على الأجور والخدمات لسداد الديون</a:t>
            </a:r>
          </a:p>
          <a:p>
            <a:pPr marL="0" indent="0" algn="r">
              <a:buNone/>
            </a:pPr>
            <a:r>
              <a:rPr lang="ar-EG" dirty="0"/>
              <a:t>ومصلحة الشريك المحلي أن يأخذ حقه من "الكعكة"!</a:t>
            </a:r>
          </a:p>
          <a:p>
            <a:pPr marL="0" indent="0" algn="r">
              <a:buNone/>
            </a:pPr>
            <a:r>
              <a:rPr lang="ar-EG" dirty="0"/>
              <a:t> ماذا تقول الإحصائيات عن الأجور والتضخم وتوزيع الدخل؟</a:t>
            </a:r>
          </a:p>
          <a:p>
            <a:pPr marL="0" indent="0" algn="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615E3-A328-1BDA-E26A-D7AFAC20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8F70B-E09D-1B5B-DBAE-5B9188DA5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1853"/>
            <a:ext cx="10515600" cy="1325563"/>
          </a:xfrm>
          <a:solidFill>
            <a:schemeClr val="bg1"/>
          </a:solidFill>
        </p:spPr>
        <p:txBody>
          <a:bodyPr/>
          <a:lstStyle/>
          <a:p>
            <a:pPr algn="r"/>
            <a:r>
              <a:rPr lang="ar-EG" dirty="0"/>
              <a:t>التدهور المتزايد للأجور كنسبة من ن م أ ومن الموازنة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FBC8F6B-E6F2-6F14-B97C-D3EDC4A3A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528666"/>
              </p:ext>
            </p:extLst>
          </p:nvPr>
        </p:nvGraphicFramePr>
        <p:xfrm>
          <a:off x="1036319" y="2237713"/>
          <a:ext cx="10631425" cy="393801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145536">
                  <a:extLst>
                    <a:ext uri="{9D8B030D-6E8A-4147-A177-3AD203B41FA5}">
                      <a16:colId xmlns:a16="http://schemas.microsoft.com/office/drawing/2014/main" val="1661128795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6083959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90669721"/>
                    </a:ext>
                  </a:extLst>
                </a:gridCol>
                <a:gridCol w="1914144">
                  <a:extLst>
                    <a:ext uri="{9D8B030D-6E8A-4147-A177-3AD203B41FA5}">
                      <a16:colId xmlns:a16="http://schemas.microsoft.com/office/drawing/2014/main" val="1430300294"/>
                    </a:ext>
                  </a:extLst>
                </a:gridCol>
                <a:gridCol w="1694689">
                  <a:extLst>
                    <a:ext uri="{9D8B030D-6E8A-4147-A177-3AD203B41FA5}">
                      <a16:colId xmlns:a16="http://schemas.microsoft.com/office/drawing/2014/main" val="826970509"/>
                    </a:ext>
                  </a:extLst>
                </a:gridCol>
              </a:tblGrid>
              <a:tr h="582826">
                <a:tc gridSpan="5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</a:rPr>
                        <a:t>نسبة الأجور إلى الناتج المحلي الإجمالي، وإلى الموازنة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03566"/>
                  </a:ext>
                </a:extLst>
              </a:tr>
              <a:tr h="5198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</a:rPr>
                        <a:t>المؤشر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  <a:highlight>
                            <a:srgbClr val="00FF00"/>
                          </a:highlight>
                        </a:rPr>
                        <a:t>موازنة 14-15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</a:rPr>
                        <a:t>موازنة 22-23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موازنة 23-24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موازنة 24-25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65768364"/>
                  </a:ext>
                </a:extLst>
              </a:tr>
              <a:tr h="56707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الناتج المحلي الإجمالي (ن م أ)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  <a:highlight>
                            <a:srgbClr val="00FF00"/>
                          </a:highlight>
                        </a:rPr>
                        <a:t>2000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</a:rPr>
                        <a:t>9193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11841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17100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75110644"/>
                  </a:ext>
                </a:extLst>
              </a:tr>
              <a:tr h="56707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</a:rPr>
                        <a:t>إجمالي استخدامات موازن</a:t>
                      </a:r>
                      <a:r>
                        <a:rPr lang="ar-EG" sz="2400" dirty="0">
                          <a:effectLst/>
                        </a:rPr>
                        <a:t>ة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  <a:highlight>
                            <a:srgbClr val="00FF00"/>
                          </a:highlight>
                        </a:rPr>
                        <a:t>457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</a:rPr>
                        <a:t>3231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4349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7081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958524"/>
                  </a:ext>
                </a:extLst>
              </a:tr>
              <a:tr h="56707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الأجور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  <a:highlight>
                            <a:srgbClr val="00FF00"/>
                          </a:highlight>
                        </a:rPr>
                        <a:t>120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</a:rPr>
                        <a:t>410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</a:rPr>
                        <a:t>470.00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575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78941187"/>
                  </a:ext>
                </a:extLst>
              </a:tr>
              <a:tr h="56707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نسبة الأجور/ ن م أ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  <a:highlight>
                            <a:srgbClr val="00FF00"/>
                          </a:highlight>
                        </a:rPr>
                        <a:t>6%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4.60%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4%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  <a:highlight>
                            <a:srgbClr val="FFFF00"/>
                          </a:highlight>
                        </a:rPr>
                        <a:t>%</a:t>
                      </a:r>
                      <a:r>
                        <a:rPr lang="en-US" sz="2400" dirty="0">
                          <a:effectLst/>
                          <a:highlight>
                            <a:srgbClr val="FFFF00"/>
                          </a:highlight>
                        </a:rPr>
                        <a:t>3.50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110799"/>
                  </a:ext>
                </a:extLst>
              </a:tr>
              <a:tr h="56707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نسبة الأجور/موازنة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  <a:highlight>
                            <a:srgbClr val="00FF00"/>
                          </a:highlight>
                        </a:rPr>
                        <a:t>26.00%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%</a:t>
                      </a:r>
                      <a:r>
                        <a:rPr lang="en-US" sz="2400">
                          <a:effectLst/>
                        </a:rPr>
                        <a:t>12.69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>
                          <a:effectLst/>
                        </a:rPr>
                        <a:t>%</a:t>
                      </a:r>
                      <a:r>
                        <a:rPr lang="en-US" sz="2400">
                          <a:effectLst/>
                        </a:rPr>
                        <a:t>10.81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400" dirty="0">
                          <a:effectLst/>
                          <a:highlight>
                            <a:srgbClr val="FFFF00"/>
                          </a:highlight>
                        </a:rPr>
                        <a:t>%</a:t>
                      </a:r>
                      <a:r>
                        <a:rPr lang="en-US" sz="2400" dirty="0">
                          <a:effectLst/>
                          <a:highlight>
                            <a:srgbClr val="FFFF00"/>
                          </a:highlight>
                        </a:rPr>
                        <a:t>8.12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8072977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33000-3707-458C-779B-01FBAE0E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71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4E8C-D6B9-F145-D9D6-21F8869C9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365125"/>
            <a:ext cx="11484864" cy="1325563"/>
          </a:xfrm>
        </p:spPr>
        <p:txBody>
          <a:bodyPr/>
          <a:lstStyle/>
          <a:p>
            <a:pPr algn="r"/>
            <a:r>
              <a:rPr lang="ar-EG" b="1" dirty="0"/>
              <a:t>تدهور مستوى المعيشة نتيجة لضعف الأجور وتدهور الخدمات</a:t>
            </a:r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D2C6FA-5494-52A2-C4AE-1002B3CC8E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351250"/>
              </p:ext>
            </p:extLst>
          </p:nvPr>
        </p:nvGraphicFramePr>
        <p:xfrm>
          <a:off x="1495044" y="1686688"/>
          <a:ext cx="8619743" cy="4802187"/>
        </p:xfrm>
        <a:graphic>
          <a:graphicData uri="http://schemas.openxmlformats.org/drawingml/2006/table">
            <a:tbl>
              <a:tblPr rtl="1"/>
              <a:tblGrid>
                <a:gridCol w="3588478">
                  <a:extLst>
                    <a:ext uri="{9D8B030D-6E8A-4147-A177-3AD203B41FA5}">
                      <a16:colId xmlns:a16="http://schemas.microsoft.com/office/drawing/2014/main" val="879544629"/>
                    </a:ext>
                  </a:extLst>
                </a:gridCol>
                <a:gridCol w="1646259">
                  <a:extLst>
                    <a:ext uri="{9D8B030D-6E8A-4147-A177-3AD203B41FA5}">
                      <a16:colId xmlns:a16="http://schemas.microsoft.com/office/drawing/2014/main" val="3731937262"/>
                    </a:ext>
                  </a:extLst>
                </a:gridCol>
                <a:gridCol w="1646259">
                  <a:extLst>
                    <a:ext uri="{9D8B030D-6E8A-4147-A177-3AD203B41FA5}">
                      <a16:colId xmlns:a16="http://schemas.microsoft.com/office/drawing/2014/main" val="29552139"/>
                    </a:ext>
                  </a:extLst>
                </a:gridCol>
                <a:gridCol w="1738747">
                  <a:extLst>
                    <a:ext uri="{9D8B030D-6E8A-4147-A177-3AD203B41FA5}">
                      <a16:colId xmlns:a16="http://schemas.microsoft.com/office/drawing/2014/main" val="2162960728"/>
                    </a:ext>
                  </a:extLst>
                </a:gridCol>
              </a:tblGrid>
              <a:tr h="652148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ar-EG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الإنفاق على الصحة والتعليم % من الناتج المحلي الإجمالي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471655"/>
                  </a:ext>
                </a:extLst>
              </a:tr>
              <a:tr h="553339">
                <a:tc>
                  <a:txBody>
                    <a:bodyPr/>
                    <a:lstStyle/>
                    <a:p>
                      <a:pPr algn="ct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المؤشر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موازنة 22-23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موازنة 23-24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موازنة 24-25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578276"/>
                  </a:ext>
                </a:extLst>
              </a:tr>
              <a:tr h="632387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الناتج المحلي الإجمالي (ن م أ)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9193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11841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17100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868004"/>
                  </a:ext>
                </a:extLst>
              </a:tr>
              <a:tr h="632387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إجمالي استخدامات موازنة إجمالية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3231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4349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7081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6567"/>
                  </a:ext>
                </a:extLst>
              </a:tr>
              <a:tr h="533576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الإنفاق على الصحة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148.00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012335"/>
                  </a:ext>
                </a:extLst>
              </a:tr>
              <a:tr h="533576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صحة على ن م أ 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1.25%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975845"/>
                  </a:ext>
                </a:extLst>
              </a:tr>
              <a:tr h="632387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التعليم-جامعي وقبل ج وبحث علمي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210.5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230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63712"/>
                  </a:ext>
                </a:extLst>
              </a:tr>
              <a:tr h="632387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تعليم/ ن م أ 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1.94%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 Black" panose="020B0A04020102020204" pitchFamily="34" charset="0"/>
                        </a:rPr>
                        <a:t>1.70%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32964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14C0A-4726-38C0-EAA5-A42921CD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8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C886A-F8CE-A8C3-3A0A-664E4B93F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b="1" dirty="0"/>
              <a:t>نمط إنفاق الأسر في مصر وتدهوره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0F456-91EA-BC1F-3CCE-FB61222AB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1825625"/>
            <a:ext cx="11024616" cy="4351338"/>
          </a:xfrm>
        </p:spPr>
        <p:txBody>
          <a:bodyPr/>
          <a:lstStyle/>
          <a:p>
            <a:pPr marL="0" indent="0" algn="r">
              <a:buNone/>
            </a:pPr>
            <a:r>
              <a:rPr lang="ar-EG" dirty="0"/>
              <a:t>بيانات بحث الدخل والإنفاق لعام 2019-2020 (آخر بحث تم إجراؤه)</a:t>
            </a:r>
          </a:p>
          <a:p>
            <a:pPr marL="0" indent="0" algn="r">
              <a:buNone/>
            </a:pPr>
            <a:r>
              <a:rPr lang="ar-EG" dirty="0"/>
              <a:t>بنود الإنفاق العائلي: الطعام 50%، السكن 19.2%، الصحة 10.4%، التعليم، %12.5</a:t>
            </a:r>
          </a:p>
          <a:p>
            <a:pPr marL="0" indent="0" algn="r">
              <a:buNone/>
            </a:pPr>
            <a:r>
              <a:rPr lang="ar-EG" dirty="0"/>
              <a:t>تغير الأولويات: حيث حلت الصحة ثالثا مكان التعليم</a:t>
            </a:r>
          </a:p>
          <a:p>
            <a:pPr marL="0" indent="0" algn="r">
              <a:buNone/>
            </a:pPr>
            <a:r>
              <a:rPr lang="ar-EG" dirty="0"/>
              <a:t>31% من الأسر المصرية تنفق على الصحة &gt; 10% من دخلها (العالم: 13%)</a:t>
            </a:r>
          </a:p>
          <a:p>
            <a:pPr marL="0" indent="0" algn="r">
              <a:buNone/>
            </a:pPr>
            <a:r>
              <a:rPr lang="ar-EG" dirty="0"/>
              <a:t>6.1% من الأسر المصرية تنفق على الصحة &gt; 25% من دخلها (العالم: 3.8%)</a:t>
            </a:r>
          </a:p>
          <a:p>
            <a:pPr marL="0" indent="0" algn="r">
              <a:buNone/>
            </a:pPr>
            <a:r>
              <a:rPr lang="ar-EG" dirty="0"/>
              <a:t>من هنا نفهم كيف يمكن أن تؤدي أزمة صحية بعائلات إلى أن تصبح تحت خط الفقر</a:t>
            </a:r>
          </a:p>
          <a:p>
            <a:pPr marL="0" indent="0" algn="r">
              <a:buNone/>
            </a:pPr>
            <a:endParaRPr lang="ar-EG" dirty="0"/>
          </a:p>
          <a:p>
            <a:pPr marL="0" indent="0" algn="r">
              <a:buNone/>
            </a:pPr>
            <a:r>
              <a:rPr lang="ar-EG" dirty="0"/>
              <a:t>			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97DF9-EBD3-0617-8B5B-D7808EDC8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5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685C-B764-8968-45C2-98CBC98F9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b="1" dirty="0"/>
              <a:t>أكبر بند في الموازنة: أعباء خدمة الدين أكثر من النصف!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95DCF7A-DC18-6169-3060-B72379EE76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129908"/>
              </p:ext>
            </p:extLst>
          </p:nvPr>
        </p:nvGraphicFramePr>
        <p:xfrm>
          <a:off x="1780032" y="1690688"/>
          <a:ext cx="8814816" cy="455193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621024">
                  <a:extLst>
                    <a:ext uri="{9D8B030D-6E8A-4147-A177-3AD203B41FA5}">
                      <a16:colId xmlns:a16="http://schemas.microsoft.com/office/drawing/2014/main" val="4150424726"/>
                    </a:ext>
                  </a:extLst>
                </a:gridCol>
                <a:gridCol w="1838195">
                  <a:extLst>
                    <a:ext uri="{9D8B030D-6E8A-4147-A177-3AD203B41FA5}">
                      <a16:colId xmlns:a16="http://schemas.microsoft.com/office/drawing/2014/main" val="1370938006"/>
                    </a:ext>
                  </a:extLst>
                </a:gridCol>
                <a:gridCol w="1770637">
                  <a:extLst>
                    <a:ext uri="{9D8B030D-6E8A-4147-A177-3AD203B41FA5}">
                      <a16:colId xmlns:a16="http://schemas.microsoft.com/office/drawing/2014/main" val="1366626049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743867673"/>
                    </a:ext>
                  </a:extLst>
                </a:gridCol>
              </a:tblGrid>
              <a:tr h="801599">
                <a:tc>
                  <a:txBody>
                    <a:bodyPr/>
                    <a:lstStyle/>
                    <a:p>
                      <a:pPr algn="ctr" rtl="1" fontAlgn="b"/>
                      <a:r>
                        <a:rPr lang="ar-EG" sz="2400" b="1" u="none" strike="noStrike" dirty="0">
                          <a:effectLst/>
                          <a:latin typeface="Arial Black" panose="020B0A04020102020204" pitchFamily="34" charset="0"/>
                        </a:rPr>
                        <a:t>المؤشر</a:t>
                      </a:r>
                      <a:endParaRPr lang="ar-EG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EG" sz="2400" b="1" u="none" strike="noStrike" dirty="0">
                          <a:effectLst/>
                          <a:latin typeface="Arial Black" panose="020B0A04020102020204" pitchFamily="34" charset="0"/>
                        </a:rPr>
                        <a:t>موازنة 22-23</a:t>
                      </a:r>
                      <a:endParaRPr lang="ar-EG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u="none" strike="noStrike" dirty="0">
                          <a:effectLst/>
                          <a:latin typeface="Arial Black" panose="020B0A04020102020204" pitchFamily="34" charset="0"/>
                        </a:rPr>
                        <a:t>موازنة 23-24</a:t>
                      </a:r>
                      <a:endParaRPr lang="ar-EG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EG" sz="2400" b="1" u="none" strike="noStrike" dirty="0">
                          <a:effectLst/>
                          <a:latin typeface="Arial Black" panose="020B0A04020102020204" pitchFamily="34" charset="0"/>
                        </a:rPr>
                        <a:t>موازنة 24-25</a:t>
                      </a:r>
                      <a:endParaRPr lang="ar-EG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9711034"/>
                  </a:ext>
                </a:extLst>
              </a:tr>
              <a:tr h="772970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u="none" strike="noStrike" dirty="0">
                          <a:effectLst/>
                          <a:latin typeface="Arial Black" panose="020B0A04020102020204" pitchFamily="34" charset="0"/>
                        </a:rPr>
                        <a:t>الناتج المحلي الإجمالي (ن م أ)</a:t>
                      </a:r>
                      <a:endParaRPr lang="ar-EG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u="none" strike="noStrike">
                          <a:effectLst/>
                          <a:latin typeface="Arial Black" panose="020B0A04020102020204" pitchFamily="34" charset="0"/>
                        </a:rPr>
                        <a:t>9193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u="none" strike="noStrike" dirty="0">
                          <a:effectLst/>
                          <a:latin typeface="Arial Black" panose="020B0A04020102020204" pitchFamily="34" charset="0"/>
                        </a:rPr>
                        <a:t>11841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 dirty="0">
                          <a:effectLst/>
                          <a:latin typeface="Arial Black" panose="020B0A04020102020204" pitchFamily="34" charset="0"/>
                        </a:rPr>
                        <a:t>17100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02608079"/>
                  </a:ext>
                </a:extLst>
              </a:tr>
              <a:tr h="772970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u="none" strike="noStrike">
                          <a:effectLst/>
                          <a:latin typeface="Arial Black" panose="020B0A04020102020204" pitchFamily="34" charset="0"/>
                        </a:rPr>
                        <a:t>إجمالي استخدامات موازنة إجمالية</a:t>
                      </a:r>
                      <a:endParaRPr lang="ar-EG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u="none" strike="noStrike">
                          <a:effectLst/>
                          <a:latin typeface="Arial Black" panose="020B0A04020102020204" pitchFamily="34" charset="0"/>
                        </a:rPr>
                        <a:t>3231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 dirty="0">
                          <a:effectLst/>
                          <a:latin typeface="Arial Black" panose="020B0A04020102020204" pitchFamily="34" charset="0"/>
                        </a:rPr>
                        <a:t>4349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 dirty="0">
                          <a:effectLst/>
                          <a:latin typeface="Arial Black" panose="020B0A04020102020204" pitchFamily="34" charset="0"/>
                        </a:rPr>
                        <a:t>7081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76141251"/>
                  </a:ext>
                </a:extLst>
              </a:tr>
              <a:tr h="772970">
                <a:tc>
                  <a:txBody>
                    <a:bodyPr/>
                    <a:lstStyle/>
                    <a:p>
                      <a:pPr algn="r" rtl="1" fontAlgn="ctr"/>
                      <a:r>
                        <a:rPr lang="ar-EG" sz="2400" b="1" u="none" strike="noStrike">
                          <a:effectLst/>
                          <a:latin typeface="Arial Black" panose="020B0A04020102020204" pitchFamily="34" charset="0"/>
                        </a:rPr>
                        <a:t>إجمالي أعباء الدين(فوائد+أقساط)</a:t>
                      </a:r>
                      <a:endParaRPr lang="ar-EG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2400" b="1" u="none" strike="noStrike">
                          <a:effectLst/>
                          <a:latin typeface="Arial Black" panose="020B0A04020102020204" pitchFamily="34" charset="0"/>
                        </a:rPr>
                        <a:t>1656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  <a:latin typeface="Arial Black" panose="020B0A04020102020204" pitchFamily="34" charset="0"/>
                        </a:rPr>
                        <a:t>2436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 dirty="0">
                          <a:effectLst/>
                          <a:latin typeface="Arial Black" panose="020B0A04020102020204" pitchFamily="34" charset="0"/>
                        </a:rPr>
                        <a:t>24181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0857339"/>
                  </a:ext>
                </a:extLst>
              </a:tr>
              <a:tr h="715713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u="none" strike="noStrike">
                          <a:effectLst/>
                          <a:latin typeface="Arial Black" panose="020B0A04020102020204" pitchFamily="34" charset="0"/>
                        </a:rPr>
                        <a:t>إجمالي أعباء خدمة الدين/موازنة%</a:t>
                      </a:r>
                      <a:endParaRPr lang="ar-EG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>
                          <a:effectLst/>
                          <a:latin typeface="Arial Black" panose="020B0A04020102020204" pitchFamily="34" charset="0"/>
                        </a:rPr>
                        <a:t>54%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>
                          <a:effectLst/>
                          <a:latin typeface="Arial Black" panose="020B0A04020102020204" pitchFamily="34" charset="0"/>
                        </a:rPr>
                        <a:t>56%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 dirty="0">
                          <a:effectLst/>
                          <a:latin typeface="Arial Black" panose="020B0A04020102020204" pitchFamily="34" charset="0"/>
                        </a:rPr>
                        <a:t>50.30%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37539529"/>
                  </a:ext>
                </a:extLst>
              </a:tr>
              <a:tr h="715713">
                <a:tc>
                  <a:txBody>
                    <a:bodyPr/>
                    <a:lstStyle/>
                    <a:p>
                      <a:pPr algn="r" rtl="1" fontAlgn="b"/>
                      <a:r>
                        <a:rPr lang="ar-EG" sz="2400" b="1" u="none" strike="noStrike">
                          <a:effectLst/>
                          <a:latin typeface="Arial Black" panose="020B0A04020102020204" pitchFamily="34" charset="0"/>
                        </a:rPr>
                        <a:t>إجمالي أعباء خدمة الدين/ن م أ%</a:t>
                      </a:r>
                      <a:endParaRPr lang="ar-EG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>
                          <a:effectLst/>
                          <a:latin typeface="Arial Black" panose="020B0A04020102020204" pitchFamily="34" charset="0"/>
                        </a:rPr>
                        <a:t>18%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>
                          <a:effectLst/>
                          <a:latin typeface="Arial Black" panose="020B0A04020102020204" pitchFamily="34" charset="0"/>
                        </a:rPr>
                        <a:t>20.57%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 dirty="0">
                          <a:effectLst/>
                          <a:latin typeface="Arial Black" panose="020B0A04020102020204" pitchFamily="34" charset="0"/>
                        </a:rPr>
                        <a:t>20.80%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9101607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1B8FE-3DCE-C4F5-991E-1D148B9B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45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D0CC9-C690-A87A-1880-6CBABAECE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b="1" dirty="0"/>
              <a:t>مجتمع الواحد في المائة!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1EC517E-CCC7-A110-3E5D-4A878520FF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867778"/>
              </p:ext>
            </p:extLst>
          </p:nvPr>
        </p:nvGraphicFramePr>
        <p:xfrm>
          <a:off x="1158240" y="2133600"/>
          <a:ext cx="9156192" cy="374294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954710">
                  <a:extLst>
                    <a:ext uri="{9D8B030D-6E8A-4147-A177-3AD203B41FA5}">
                      <a16:colId xmlns:a16="http://schemas.microsoft.com/office/drawing/2014/main" val="2532073003"/>
                    </a:ext>
                  </a:extLst>
                </a:gridCol>
                <a:gridCol w="1201482">
                  <a:extLst>
                    <a:ext uri="{9D8B030D-6E8A-4147-A177-3AD203B41FA5}">
                      <a16:colId xmlns:a16="http://schemas.microsoft.com/office/drawing/2014/main" val="2779278918"/>
                    </a:ext>
                  </a:extLst>
                </a:gridCol>
              </a:tblGrid>
              <a:tr h="593966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800" b="1" dirty="0">
                          <a:effectLst/>
                        </a:rPr>
                        <a:t>خريطة توزيع الدخل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303854"/>
                  </a:ext>
                </a:extLst>
              </a:tr>
              <a:tr h="10485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800" b="1" dirty="0">
                          <a:effectLst/>
                        </a:rPr>
                        <a:t>دخل أغنى 1% من ناتج محلي إجمالي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800" b="1">
                          <a:effectLst/>
                        </a:rPr>
                        <a:t>18.1%</a:t>
                      </a:r>
                      <a:endParaRPr lang="en-U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67604852"/>
                  </a:ext>
                </a:extLst>
              </a:tr>
              <a:tr h="10518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800" b="1" dirty="0">
                          <a:effectLst/>
                        </a:rPr>
                        <a:t>دخل أفقر 50% من ناتج محلي إجمالي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800" b="1">
                          <a:effectLst/>
                        </a:rPr>
                        <a:t>%</a:t>
                      </a:r>
                      <a:r>
                        <a:rPr lang="en-US" sz="2800" b="1">
                          <a:effectLst/>
                        </a:rPr>
                        <a:t>15.4</a:t>
                      </a:r>
                      <a:endParaRPr lang="en-U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41987516"/>
                  </a:ext>
                </a:extLst>
              </a:tr>
              <a:tr h="10485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800" b="1" dirty="0">
                          <a:effectLst/>
                        </a:rPr>
                        <a:t>دخل أغنى 10% من ناتج محلي إجمالي 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800" b="1" dirty="0">
                          <a:effectLst/>
                        </a:rPr>
                        <a:t>47.6%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73938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C182E-D3C3-3691-D3B4-1940A044D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26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F22E3-DA69-5C40-89CC-DF1695F35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b="1" dirty="0"/>
              <a:t>الثروة المتراكمة والدخل السنوي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2562D13-FADC-413C-AC4D-F6BA84304E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250963"/>
              </p:ext>
            </p:extLst>
          </p:nvPr>
        </p:nvGraphicFramePr>
        <p:xfrm>
          <a:off x="1359788" y="2328672"/>
          <a:ext cx="9472423" cy="385267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399783">
                  <a:extLst>
                    <a:ext uri="{9D8B030D-6E8A-4147-A177-3AD203B41FA5}">
                      <a16:colId xmlns:a16="http://schemas.microsoft.com/office/drawing/2014/main" val="892124766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292119246"/>
                    </a:ext>
                  </a:extLst>
                </a:gridCol>
              </a:tblGrid>
              <a:tr h="72987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3200" b="1" dirty="0">
                          <a:effectLst/>
                          <a:latin typeface="Arial Black" panose="020B0A04020102020204" pitchFamily="34" charset="0"/>
                        </a:rPr>
                        <a:t>خريطة توزيع الثروة</a:t>
                      </a:r>
                      <a:endParaRPr lang="en-US" sz="3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961307"/>
                  </a:ext>
                </a:extLst>
              </a:tr>
              <a:tr h="119646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3200" b="1" dirty="0">
                          <a:effectLst/>
                          <a:latin typeface="Arial Black" panose="020B0A04020102020204" pitchFamily="34" charset="0"/>
                        </a:rPr>
                        <a:t>ثروة أغنى 1%</a:t>
                      </a:r>
                      <a:endParaRPr lang="en-US" sz="3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3200" b="1">
                          <a:effectLst/>
                          <a:latin typeface="Arial Black" panose="020B0A04020102020204" pitchFamily="34" charset="0"/>
                        </a:rPr>
                        <a:t>31.8%</a:t>
                      </a:r>
                      <a:endParaRPr lang="en-US" sz="3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86350087"/>
                  </a:ext>
                </a:extLst>
              </a:tr>
              <a:tr h="72987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3200" b="1" dirty="0">
                          <a:effectLst/>
                          <a:latin typeface="Arial Black" panose="020B0A04020102020204" pitchFamily="34" charset="0"/>
                        </a:rPr>
                        <a:t>ثروة أفقر 50%</a:t>
                      </a:r>
                      <a:endParaRPr lang="en-US" sz="3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3200" b="1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r>
                        <a:rPr lang="en-US" sz="3200" b="1"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en-US" sz="3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802226"/>
                  </a:ext>
                </a:extLst>
              </a:tr>
              <a:tr h="119646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3200" b="1" dirty="0">
                          <a:effectLst/>
                          <a:latin typeface="Arial Black" panose="020B0A04020102020204" pitchFamily="34" charset="0"/>
                        </a:rPr>
                        <a:t>ثروة أغنى 10%</a:t>
                      </a:r>
                      <a:endParaRPr lang="en-US" sz="3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3200" b="1" dirty="0">
                          <a:effectLst/>
                          <a:latin typeface="Arial Black" panose="020B0A04020102020204" pitchFamily="34" charset="0"/>
                        </a:rPr>
                        <a:t>63.8%</a:t>
                      </a:r>
                      <a:endParaRPr lang="en-US" sz="3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8814114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98718-7333-249F-1319-F5447DF26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68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35D80-FFF7-FF3C-FAB3-99C67CE2C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ar-EG" b="1" dirty="0"/>
              <a:t>كيف تزيد الأجور ويتدهور مستوى المعيشة؟ </a:t>
            </a:r>
            <a:r>
              <a:rPr lang="ar-EG" sz="6600" b="1" dirty="0">
                <a:highlight>
                  <a:srgbClr val="FFFF00"/>
                </a:highlight>
              </a:rPr>
              <a:t>التضخم</a:t>
            </a:r>
            <a:endParaRPr lang="en-US" b="1" dirty="0">
              <a:highlight>
                <a:srgbClr val="FFFF00"/>
              </a:highlight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E771242-8B73-AE98-C976-26190F8B4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172941"/>
              </p:ext>
            </p:extLst>
          </p:nvPr>
        </p:nvGraphicFramePr>
        <p:xfrm>
          <a:off x="3547873" y="1195801"/>
          <a:ext cx="4916424" cy="529031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369944">
                  <a:extLst>
                    <a:ext uri="{9D8B030D-6E8A-4147-A177-3AD203B41FA5}">
                      <a16:colId xmlns:a16="http://schemas.microsoft.com/office/drawing/2014/main" val="2803630316"/>
                    </a:ext>
                  </a:extLst>
                </a:gridCol>
                <a:gridCol w="1546480">
                  <a:extLst>
                    <a:ext uri="{9D8B030D-6E8A-4147-A177-3AD203B41FA5}">
                      <a16:colId xmlns:a16="http://schemas.microsoft.com/office/drawing/2014/main" val="3251708430"/>
                    </a:ext>
                  </a:extLst>
                </a:gridCol>
              </a:tblGrid>
              <a:tr h="267027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Arial Black" panose="020B0A04020102020204" pitchFamily="34" charset="0"/>
                        </a:rPr>
                        <a:t>معدل التضخم </a:t>
                      </a:r>
                      <a:r>
                        <a:rPr lang="ar-SA" sz="2000" b="1" dirty="0" err="1">
                          <a:effectLst/>
                          <a:latin typeface="Arial Black" panose="020B0A04020102020204" pitchFamily="34" charset="0"/>
                        </a:rPr>
                        <a:t>السنوى</a:t>
                      </a:r>
                      <a:r>
                        <a:rPr lang="ar-SA" sz="2000" b="1" dirty="0">
                          <a:effectLst/>
                          <a:latin typeface="Arial Black" panose="020B0A04020102020204" pitchFamily="34" charset="0"/>
                        </a:rPr>
                        <a:t> لحضر الجمهورية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26289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Arial Black" panose="020B0A04020102020204" pitchFamily="34" charset="0"/>
                        </a:rPr>
                        <a:t>القيمة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Arial Black" panose="020B0A04020102020204" pitchFamily="34" charset="0"/>
                        </a:rPr>
                        <a:t>السنة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47584946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7.1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2012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21976468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9.5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2013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42049233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10.1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2014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09396931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10.4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2015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6658251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10.4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2015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09759121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13.8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2016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84863850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29.5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2017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10766395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14.5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2018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71253604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9.2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2019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32839071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2020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95815359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5.2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2021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28693869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13.9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43440548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33.9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2023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52184346"/>
                  </a:ext>
                </a:extLst>
              </a:tr>
              <a:tr h="2990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26.5</a:t>
                      </a:r>
                      <a:endParaRPr lang="en-US" sz="20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2024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19297746"/>
                  </a:ext>
                </a:extLst>
              </a:tr>
              <a:tr h="277707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Arial Black" panose="020B0A04020102020204" pitchFamily="34" charset="0"/>
                        </a:rPr>
                        <a:t>الجهاز المركزي للتعبئة العامة </a:t>
                      </a:r>
                      <a:r>
                        <a:rPr lang="ar-SA" sz="2000" b="1" dirty="0" err="1">
                          <a:effectLst/>
                          <a:latin typeface="Arial Black" panose="020B0A04020102020204" pitchFamily="34" charset="0"/>
                        </a:rPr>
                        <a:t>والأحصاء</a:t>
                      </a:r>
                      <a:endParaRPr lang="en-US" sz="20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56026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78608C-4FF4-8516-472C-94351C76F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C521-BF05-4914-B6CC-7940E1A48E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8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684</Words>
  <Application>Microsoft Office PowerPoint</Application>
  <PresentationFormat>Widescreen</PresentationFormat>
  <Paragraphs>173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الأجور والخدمات والإفقار</vt:lpstr>
      <vt:lpstr> تقليل الأجور والخدمات، لمصلحة من؟</vt:lpstr>
      <vt:lpstr>التدهور المتزايد للأجور كنسبة من ن م أ ومن الموازنة</vt:lpstr>
      <vt:lpstr>تدهور مستوى المعيشة نتيجة لضعف الأجور وتدهور الخدمات</vt:lpstr>
      <vt:lpstr>نمط إنفاق الأسر في مصر وتدهوره</vt:lpstr>
      <vt:lpstr>أكبر بند في الموازنة: أعباء خدمة الدين أكثر من النصف!</vt:lpstr>
      <vt:lpstr>مجتمع الواحد في المائة!</vt:lpstr>
      <vt:lpstr>الثروة المتراكمة والدخل السنوي</vt:lpstr>
      <vt:lpstr>كيف تزيد الأجور ويتدهور مستوى المعيشة؟ التضخم</vt:lpstr>
      <vt:lpstr>الصناديق الخاصة وأنواعها وتطورها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mohamed khalil</dc:creator>
  <cp:lastModifiedBy>mohamed khalil</cp:lastModifiedBy>
  <cp:revision>21</cp:revision>
  <dcterms:created xsi:type="dcterms:W3CDTF">2024-11-12T10:30:55Z</dcterms:created>
  <dcterms:modified xsi:type="dcterms:W3CDTF">2024-11-12T16:00:06Z</dcterms:modified>
</cp:coreProperties>
</file>